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65" r:id="rId4"/>
    <p:sldId id="273" r:id="rId5"/>
    <p:sldId id="272" r:id="rId6"/>
    <p:sldId id="278" r:id="rId7"/>
    <p:sldId id="279" r:id="rId8"/>
    <p:sldId id="274" r:id="rId9"/>
    <p:sldId id="275" r:id="rId10"/>
    <p:sldId id="276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274" autoAdjust="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7/15/2016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7/15/2016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0"/>
            <a:ext cx="12188826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-1" y="5102352"/>
            <a:ext cx="12188826" cy="175564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286000"/>
            <a:ext cx="9601200" cy="1517904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7/15/2016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7/15/2016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7/15/2016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74320"/>
            <a:ext cx="12192000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7/15/2016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/>
              <a:t>7/15/2016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7/15/2016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7/15/2016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7/15/2016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7/15/2016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1752" y="502920"/>
            <a:ext cx="670255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7/15/2016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8368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7/15/2016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071816"/>
            <a:ext cx="9601200" cy="15179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Android Application </a:t>
            </a:r>
            <a:br>
              <a:rPr lang="en-US" dirty="0" smtClean="0"/>
            </a:br>
            <a:r>
              <a:rPr lang="en-US" dirty="0" smtClean="0"/>
              <a:t>Permission Manager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589720"/>
            <a:ext cx="9601200" cy="1284032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Week 9 update</a:t>
            </a:r>
          </a:p>
          <a:p>
            <a:endParaRPr lang="en-US" dirty="0"/>
          </a:p>
          <a:p>
            <a:r>
              <a:rPr lang="en-US" dirty="0" smtClean="0"/>
              <a:t>Katherine Schwartz</a:t>
            </a:r>
          </a:p>
          <a:p>
            <a:r>
              <a:rPr lang="en-US" dirty="0" err="1" smtClean="0"/>
              <a:t>Eralda</a:t>
            </a:r>
            <a:r>
              <a:rPr lang="en-US" dirty="0" smtClean="0"/>
              <a:t> </a:t>
            </a:r>
            <a:r>
              <a:rPr lang="en-US" dirty="0" err="1" smtClean="0"/>
              <a:t>Caushaj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err="1"/>
              <a:t>Chih</a:t>
            </a:r>
            <a:r>
              <a:rPr lang="en-US" dirty="0"/>
              <a:t>-Chung Chang and </a:t>
            </a:r>
            <a:r>
              <a:rPr lang="en-US" dirty="0" err="1"/>
              <a:t>Chih</a:t>
            </a:r>
            <a:r>
              <a:rPr lang="en-US" dirty="0"/>
              <a:t>-Jen Lin, “LIBSVM : a library for support vector machines,” </a:t>
            </a:r>
            <a:r>
              <a:rPr lang="en-US" i="1" dirty="0"/>
              <a:t>ACM Trans. </a:t>
            </a:r>
            <a:r>
              <a:rPr lang="en-US" i="1" dirty="0" err="1"/>
              <a:t>Intell</a:t>
            </a:r>
            <a:r>
              <a:rPr lang="en-US" i="1" dirty="0"/>
              <a:t>. Syst. </a:t>
            </a:r>
            <a:r>
              <a:rPr lang="en-US" i="1" dirty="0" err="1"/>
              <a:t>Technol</a:t>
            </a:r>
            <a:r>
              <a:rPr lang="en-US" i="1" dirty="0"/>
              <a:t>,</a:t>
            </a:r>
            <a:r>
              <a:rPr lang="en-US" dirty="0"/>
              <a:t> vol. 2, no. 3, pp. 1-27, April, 2011. Software available at http://www.csie.ntu.edu.tw/~cjlin/libsvm</a:t>
            </a:r>
          </a:p>
          <a:p>
            <a:pPr marL="45720" indent="0">
              <a:buNone/>
            </a:pPr>
            <a:r>
              <a:rPr lang="en-US" dirty="0" err="1" smtClean="0"/>
              <a:t>Demsar</a:t>
            </a:r>
            <a:r>
              <a:rPr lang="en-US" dirty="0" smtClean="0"/>
              <a:t> </a:t>
            </a:r>
            <a:r>
              <a:rPr lang="en-US" dirty="0"/>
              <a:t>J, </a:t>
            </a:r>
            <a:r>
              <a:rPr lang="en-US" dirty="0" err="1"/>
              <a:t>Curk</a:t>
            </a:r>
            <a:r>
              <a:rPr lang="en-US" dirty="0"/>
              <a:t> T, </a:t>
            </a:r>
            <a:r>
              <a:rPr lang="en-US" dirty="0" err="1"/>
              <a:t>Erjavec</a:t>
            </a:r>
            <a:r>
              <a:rPr lang="en-US" dirty="0"/>
              <a:t> A, </a:t>
            </a:r>
            <a:r>
              <a:rPr lang="en-US" dirty="0" err="1"/>
              <a:t>Gorup</a:t>
            </a:r>
            <a:r>
              <a:rPr lang="en-US" dirty="0"/>
              <a:t> C, </a:t>
            </a:r>
            <a:r>
              <a:rPr lang="en-US" dirty="0" err="1"/>
              <a:t>Hocevar</a:t>
            </a:r>
            <a:r>
              <a:rPr lang="en-US" dirty="0"/>
              <a:t> T, </a:t>
            </a:r>
            <a:r>
              <a:rPr lang="en-US" dirty="0" err="1"/>
              <a:t>Milutinovic</a:t>
            </a:r>
            <a:r>
              <a:rPr lang="en-US" dirty="0"/>
              <a:t> M, </a:t>
            </a:r>
            <a:r>
              <a:rPr lang="en-US" dirty="0" err="1"/>
              <a:t>Mozina</a:t>
            </a:r>
            <a:r>
              <a:rPr lang="en-US" dirty="0"/>
              <a:t> M, </a:t>
            </a:r>
            <a:r>
              <a:rPr lang="en-US" dirty="0" err="1"/>
              <a:t>Polajnar</a:t>
            </a:r>
            <a:r>
              <a:rPr lang="en-US" dirty="0"/>
              <a:t> M, </a:t>
            </a:r>
            <a:r>
              <a:rPr lang="en-US" dirty="0" err="1"/>
              <a:t>Toplak</a:t>
            </a:r>
            <a:r>
              <a:rPr lang="en-US" dirty="0"/>
              <a:t> M, </a:t>
            </a:r>
            <a:r>
              <a:rPr lang="en-US" dirty="0" err="1"/>
              <a:t>Staric</a:t>
            </a:r>
            <a:r>
              <a:rPr lang="en-US" dirty="0"/>
              <a:t> A, </a:t>
            </a:r>
            <a:r>
              <a:rPr lang="en-US" dirty="0" err="1"/>
              <a:t>Stajdohar</a:t>
            </a:r>
            <a:r>
              <a:rPr lang="en-US" dirty="0"/>
              <a:t> M, </a:t>
            </a:r>
            <a:r>
              <a:rPr lang="en-US" dirty="0" err="1"/>
              <a:t>Umek</a:t>
            </a:r>
            <a:r>
              <a:rPr lang="en-US" dirty="0"/>
              <a:t> L, </a:t>
            </a:r>
            <a:r>
              <a:rPr lang="en-US" dirty="0" err="1"/>
              <a:t>Zagar</a:t>
            </a:r>
            <a:r>
              <a:rPr lang="en-US" dirty="0"/>
              <a:t> L, </a:t>
            </a:r>
            <a:r>
              <a:rPr lang="en-US" dirty="0" err="1"/>
              <a:t>Zbontar</a:t>
            </a:r>
            <a:r>
              <a:rPr lang="en-US" dirty="0"/>
              <a:t> J, </a:t>
            </a:r>
            <a:r>
              <a:rPr lang="en-US" dirty="0" err="1"/>
              <a:t>Zitnik</a:t>
            </a:r>
            <a:r>
              <a:rPr lang="en-US" dirty="0"/>
              <a:t> M, </a:t>
            </a:r>
            <a:r>
              <a:rPr lang="en-US" dirty="0" err="1"/>
              <a:t>Zupan</a:t>
            </a:r>
            <a:r>
              <a:rPr lang="en-US" dirty="0"/>
              <a:t> B “Orange: Data Mining Toolbox in Python,” </a:t>
            </a:r>
            <a:r>
              <a:rPr lang="en-US" i="1" dirty="0"/>
              <a:t>J. Mach. Learn. Res.</a:t>
            </a:r>
            <a:r>
              <a:rPr lang="en-US" dirty="0"/>
              <a:t>,</a:t>
            </a:r>
            <a:r>
              <a:rPr lang="en-US" i="1" dirty="0"/>
              <a:t> </a:t>
            </a:r>
            <a:r>
              <a:rPr lang="en-US" dirty="0"/>
              <a:t>vol. 14, pp. 2349-2353, August, 2013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618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Progress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Tested machine learning algorithms</a:t>
            </a:r>
          </a:p>
          <a:p>
            <a:r>
              <a:rPr lang="en-US" dirty="0" smtClean="0"/>
              <a:t>Selected model</a:t>
            </a:r>
          </a:p>
          <a:p>
            <a:r>
              <a:rPr lang="en-US" dirty="0" smtClean="0"/>
              <a:t>Tested with various combinations of features</a:t>
            </a:r>
          </a:p>
          <a:p>
            <a:r>
              <a:rPr lang="en-US" dirty="0" smtClean="0"/>
              <a:t>Logged results and worked on paper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 testing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0" y="1901952"/>
            <a:ext cx="4572000" cy="4123944"/>
          </a:xfrm>
        </p:spPr>
        <p:txBody>
          <a:bodyPr/>
          <a:lstStyle/>
          <a:p>
            <a:r>
              <a:rPr lang="en-US" dirty="0" smtClean="0"/>
              <a:t>SVM was tested using LIBSVM run from command prompt</a:t>
            </a:r>
          </a:p>
          <a:p>
            <a:r>
              <a:rPr lang="en-US" dirty="0" smtClean="0"/>
              <a:t>All others tested in Orange</a:t>
            </a:r>
          </a:p>
          <a:p>
            <a:r>
              <a:rPr lang="en-US" dirty="0" smtClean="0"/>
              <a:t>Some data not available in LIBSVM</a:t>
            </a:r>
          </a:p>
          <a:p>
            <a:endParaRPr lang="en-US" dirty="0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6096000" y="1901952"/>
            <a:ext cx="4572000" cy="4123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k-</a:t>
            </a:r>
            <a:r>
              <a:rPr lang="en-US" dirty="0" err="1" smtClean="0"/>
              <a:t>nn</a:t>
            </a:r>
            <a:r>
              <a:rPr lang="en-US" dirty="0" smtClean="0"/>
              <a:t> had good numbers but had odd issues with scaling</a:t>
            </a:r>
          </a:p>
          <a:p>
            <a:r>
              <a:rPr lang="en-US" dirty="0" smtClean="0"/>
              <a:t>Decision tree showed good performance but </a:t>
            </a:r>
            <a:r>
              <a:rPr lang="en-US" dirty="0" err="1" smtClean="0"/>
              <a:t>overfitted</a:t>
            </a:r>
            <a:r>
              <a:rPr lang="en-US" dirty="0" smtClean="0"/>
              <a:t> badly</a:t>
            </a:r>
          </a:p>
          <a:p>
            <a:r>
              <a:rPr lang="en-US" dirty="0" smtClean="0"/>
              <a:t>Random Forest performed well, though lower than regular decision tree</a:t>
            </a:r>
          </a:p>
          <a:p>
            <a:r>
              <a:rPr lang="en-US" dirty="0" smtClean="0"/>
              <a:t>Naive Bayes performed very poorly due to assumed independence between features, which doesn’t hold</a:t>
            </a:r>
          </a:p>
          <a:p>
            <a:r>
              <a:rPr lang="en-US" dirty="0" smtClean="0"/>
              <a:t>SVM had reasonably good results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6536" y="4256646"/>
            <a:ext cx="4029075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299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Decision: SVM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were good, though not the best in the set</a:t>
            </a:r>
          </a:p>
          <a:p>
            <a:r>
              <a:rPr lang="en-US" dirty="0" smtClean="0"/>
              <a:t>Parameter optimization easy</a:t>
            </a:r>
            <a:r>
              <a:rPr lang="en-US" dirty="0"/>
              <a:t> </a:t>
            </a:r>
            <a:r>
              <a:rPr lang="en-US" dirty="0" smtClean="0"/>
              <a:t>with LIBSVM</a:t>
            </a:r>
          </a:p>
          <a:p>
            <a:r>
              <a:rPr lang="en-US" dirty="0" smtClean="0"/>
              <a:t>Implementation in multiple languages, including Java, open-source</a:t>
            </a:r>
          </a:p>
          <a:p>
            <a:r>
              <a:rPr lang="en-US" dirty="0" smtClean="0"/>
              <a:t>Capable of learning and taking relationships between features into account</a:t>
            </a:r>
          </a:p>
          <a:p>
            <a:r>
              <a:rPr lang="en-US" dirty="0" smtClean="0"/>
              <a:t>Nonlinear decision surface for best fit</a:t>
            </a:r>
          </a:p>
        </p:txBody>
      </p:sp>
    </p:spTree>
    <p:extLst>
      <p:ext uri="{BB962C8B-B14F-4D97-AF65-F5344CB8AC3E}">
        <p14:creationId xmlns:p14="http://schemas.microsoft.com/office/powerpoint/2010/main" val="418272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SVM: The Math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45720" indent="0">
                  <a:buNone/>
                </a:pPr>
                <a:r>
                  <a:rPr lang="en-US" dirty="0"/>
                  <a:t>Assume that we have training vectors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∈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=1,…,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and a vector of labels for these training samples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dirty="0"/>
                  <a:t>, which consists only of the labels -1 and 1. </a:t>
                </a:r>
                <a:endParaRPr lang="en-US" dirty="0" smtClean="0"/>
              </a:p>
              <a:p>
                <a:pPr marL="45720" indent="0">
                  <a:buNone/>
                </a:pPr>
                <a:r>
                  <a:rPr lang="en-US" dirty="0" smtClean="0"/>
                  <a:t>SVM attempts to find an optimal separating hyperplane between two classes (represented </a:t>
                </a:r>
                <a:r>
                  <a:rPr lang="en-US" dirty="0"/>
                  <a:t>by: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, where </a:t>
                </a:r>
                <a:r>
                  <a:rPr lang="en-US" i="1" dirty="0"/>
                  <a:t>w</a:t>
                </a:r>
                <a:r>
                  <a:rPr lang="en-US" dirty="0"/>
                  <a:t> is a vector orthogonal to the hyperplane and </a:t>
                </a:r>
                <a:r>
                  <a:rPr lang="en-US" i="1" dirty="0"/>
                  <a:t>b</a:t>
                </a:r>
                <a:r>
                  <a:rPr lang="en-US" dirty="0"/>
                  <a:t> is bias</a:t>
                </a:r>
                <a:r>
                  <a:rPr lang="en-US" dirty="0" smtClean="0"/>
                  <a:t>)</a:t>
                </a:r>
              </a:p>
              <a:p>
                <a:pPr marL="45720" indent="0">
                  <a:buNone/>
                </a:pPr>
                <a:r>
                  <a:rPr lang="en-US" dirty="0" smtClean="0"/>
                  <a:t>Find hyperplane using dual problem: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nary>
                            <m:naryPr>
                              <m:chr m:val="∑"/>
                              <m:limLoc m:val="undOvr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</m:e>
                          </m:nary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45720" indent="0">
                  <a:buNone/>
                </a:pPr>
                <a:r>
                  <a:rPr lang="en-US" dirty="0" smtClean="0"/>
                  <a:t>		     Subject </a:t>
                </a:r>
                <a:r>
                  <a:rPr lang="en-US" dirty="0"/>
                  <a:t>to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=0,</m:t>
                    </m:r>
                  </m:oMath>
                </a14:m>
                <a:endParaRPr lang="en-US" dirty="0"/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0≤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=1,…,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dirty="0" smtClean="0"/>
              </a:p>
              <a:p>
                <a:pPr marL="45720" indent="0">
                  <a:buNone/>
                </a:pPr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𝐾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≡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𝜑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𝜑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the kernel function, with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dirty="0"/>
                  <a:t> representing a </a:t>
                </a:r>
                <a:r>
                  <a:rPr lang="en-US" dirty="0" smtClean="0"/>
                  <a:t>transformation.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4" t="-1477" r="-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2825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SVM: The Math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" indent="0">
                  <a:buNone/>
                </a:pPr>
                <a:r>
                  <a:rPr lang="en-US" dirty="0"/>
                  <a:t>Once optimal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 is found, solve for </a:t>
                </a:r>
                <a:r>
                  <a:rPr lang="en-US" i="1" dirty="0"/>
                  <a:t>w</a:t>
                </a:r>
                <a:r>
                  <a:rPr lang="en-US" dirty="0"/>
                  <a:t> with </a:t>
                </a:r>
                <a:endParaRPr lang="en-US" dirty="0" smtClean="0"/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𝜑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45720" indent="0">
                  <a:buNone/>
                </a:pPr>
                <a:r>
                  <a:rPr lang="en-US" dirty="0"/>
                  <a:t>Decisions are made by calculating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. If the answer is positive, the data point is classified as label 1. If negative, the point is classified as label -1.</a:t>
                </a:r>
              </a:p>
              <a:p>
                <a:pPr marL="45720" indent="0">
                  <a:buNone/>
                </a:pPr>
                <a:r>
                  <a:rPr lang="en-US" dirty="0" smtClean="0"/>
                  <a:t>Since we have a multiclass problem, </a:t>
                </a:r>
                <a:r>
                  <a:rPr lang="en-US" dirty="0"/>
                  <a:t>w</a:t>
                </a:r>
                <a:r>
                  <a:rPr lang="en-US" dirty="0" smtClean="0"/>
                  <a:t>e use the </a:t>
                </a:r>
                <a:r>
                  <a:rPr lang="en-US" dirty="0"/>
                  <a:t>one vs. </a:t>
                </a:r>
                <a:r>
                  <a:rPr lang="en-US" dirty="0" smtClean="0"/>
                  <a:t>one classification </a:t>
                </a:r>
                <a:r>
                  <a:rPr lang="en-US" dirty="0"/>
                  <a:t>method, which creates a separate SVM for each pair of labels. Each SVM classifies the point and votes on which classification it should receive.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8" t="-1477" r="-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901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Different </a:t>
            </a:r>
            <a:r>
              <a:rPr lang="en-US" dirty="0"/>
              <a:t>C</a:t>
            </a:r>
            <a:r>
              <a:rPr lang="en-US" dirty="0" smtClean="0"/>
              <a:t>ombinations of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20" y="1901952"/>
            <a:ext cx="4854407" cy="1653011"/>
          </a:xfrm>
        </p:spPr>
        <p:txBody>
          <a:bodyPr/>
          <a:lstStyle/>
          <a:p>
            <a:r>
              <a:rPr lang="en-US" dirty="0" smtClean="0"/>
              <a:t>We have 5 features, so we decided to run tests with:</a:t>
            </a:r>
          </a:p>
          <a:p>
            <a:pPr lvl="1"/>
            <a:r>
              <a:rPr lang="en-US" dirty="0" smtClean="0"/>
              <a:t>Each feature singly</a:t>
            </a:r>
          </a:p>
          <a:p>
            <a:pPr lvl="1"/>
            <a:r>
              <a:rPr lang="en-US" dirty="0" smtClean="0"/>
              <a:t>Each combination of two/three/four features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6323045" y="4534293"/>
            <a:ext cx="535888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feature singly performed badly, with all but number of threats showing the same results as uninformed guessing!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Helps us to determine which features are most important</a:t>
            </a:r>
          </a:p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7554" y="1901952"/>
            <a:ext cx="4584589" cy="2749534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3181" y="3554963"/>
            <a:ext cx="4584589" cy="2755631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777312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Results in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Added section to paper explaining and evaluating different models</a:t>
            </a:r>
          </a:p>
          <a:p>
            <a:r>
              <a:rPr lang="en-US" dirty="0"/>
              <a:t>Added </a:t>
            </a:r>
            <a:r>
              <a:rPr lang="en-US" dirty="0" smtClean="0"/>
              <a:t>numerical results</a:t>
            </a:r>
          </a:p>
          <a:p>
            <a:r>
              <a:rPr lang="en-US" dirty="0" smtClean="0"/>
              <a:t>Added discussion </a:t>
            </a:r>
            <a:r>
              <a:rPr lang="en-US" dirty="0"/>
              <a:t>of </a:t>
            </a:r>
            <a:r>
              <a:rPr lang="en-US" dirty="0" smtClean="0"/>
              <a:t>results</a:t>
            </a:r>
          </a:p>
          <a:p>
            <a:r>
              <a:rPr lang="en-US" dirty="0" smtClean="0"/>
              <a:t>Edited various parts of paper to reflect our new direction</a:t>
            </a:r>
          </a:p>
        </p:txBody>
      </p:sp>
    </p:spTree>
    <p:extLst>
      <p:ext uri="{BB962C8B-B14F-4D97-AF65-F5344CB8AC3E}">
        <p14:creationId xmlns:p14="http://schemas.microsoft.com/office/powerpoint/2010/main" val="217532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poster</a:t>
            </a:r>
          </a:p>
          <a:p>
            <a:r>
              <a:rPr lang="en-US" dirty="0" smtClean="0"/>
              <a:t>Prepare for presentations</a:t>
            </a:r>
          </a:p>
          <a:p>
            <a:r>
              <a:rPr lang="en-US" dirty="0" smtClean="0"/>
              <a:t>Organize and permanently store/backup data files</a:t>
            </a:r>
          </a:p>
          <a:p>
            <a:r>
              <a:rPr lang="en-US" dirty="0" smtClean="0"/>
              <a:t>Finish all sections of the paper relating to what’s already been done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77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nded Design Teal 16x9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BBF5D7C-90AF-408A-B515-5CD5355B6C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Teal banded presentation (widescreen)</Template>
  <TotalTime>333</TotalTime>
  <Words>411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 Math</vt:lpstr>
      <vt:lpstr>Banded Design Teal 16x9</vt:lpstr>
      <vt:lpstr>Android Application  Permission Manager</vt:lpstr>
      <vt:lpstr>Overall Progress</vt:lpstr>
      <vt:lpstr>Machine Learning testing</vt:lpstr>
      <vt:lpstr>The Decision: SVM</vt:lpstr>
      <vt:lpstr>SVM: The Math</vt:lpstr>
      <vt:lpstr>SVM: The Math</vt:lpstr>
      <vt:lpstr>Checking Different Combinations of Features</vt:lpstr>
      <vt:lpstr>Using the Results in the Paper</vt:lpstr>
      <vt:lpstr>Next week: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Application  Permission Manager</dc:title>
  <dc:creator>Katherine Schwartz</dc:creator>
  <cp:keywords/>
  <cp:lastModifiedBy>Katherine Schwartz</cp:lastModifiedBy>
  <cp:revision>18</cp:revision>
  <dcterms:created xsi:type="dcterms:W3CDTF">2016-07-15T14:11:21Z</dcterms:created>
  <dcterms:modified xsi:type="dcterms:W3CDTF">2016-07-15T19:55:59Z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TC028952549991</vt:lpwstr>
  </property>
</Properties>
</file>