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919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65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9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258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773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44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66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186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2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79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93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0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711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636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345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35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248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4423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Android Application Permission Manager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Week 5 update</a:t>
            </a:r>
          </a:p>
          <a:p>
            <a:endParaRPr lang="en-US" dirty="0" smtClean="0"/>
          </a:p>
          <a:p>
            <a:r>
              <a:rPr lang="en-US" dirty="0" smtClean="0"/>
              <a:t>Katherine Schwartz</a:t>
            </a:r>
          </a:p>
          <a:p>
            <a:r>
              <a:rPr lang="en-US" dirty="0" err="1" smtClean="0"/>
              <a:t>Eralda</a:t>
            </a:r>
            <a:r>
              <a:rPr lang="en-US" dirty="0" smtClean="0"/>
              <a:t> </a:t>
            </a:r>
            <a:r>
              <a:rPr lang="en-US" dirty="0" err="1" smtClean="0"/>
              <a:t>Caushaj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87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314075"/>
            <a:ext cx="9905998" cy="3124201"/>
          </a:xfrm>
        </p:spPr>
        <p:txBody>
          <a:bodyPr/>
          <a:lstStyle/>
          <a:p>
            <a:r>
              <a:rPr lang="en-US" dirty="0" smtClean="0"/>
              <a:t>Label our data “for real”- at least enough for a strong training set</a:t>
            </a:r>
          </a:p>
          <a:p>
            <a:r>
              <a:rPr lang="en-US" dirty="0" smtClean="0"/>
              <a:t>Use labelled data to determine the model most suited for our project</a:t>
            </a:r>
          </a:p>
          <a:p>
            <a:r>
              <a:rPr lang="en-US" dirty="0" smtClean="0"/>
              <a:t>Implement the chosen machine learning model in our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47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89422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"Orange </a:t>
            </a:r>
            <a:r>
              <a:rPr lang="en-US" dirty="0"/>
              <a:t>Data Mining", </a:t>
            </a:r>
            <a:r>
              <a:rPr lang="en-US" i="1" dirty="0"/>
              <a:t>University of Ljubljana Bioinformatics Laboratory</a:t>
            </a:r>
            <a:r>
              <a:rPr lang="en-US" dirty="0"/>
              <a:t>. [Online]. Available: http://orange.biolab.si/. [Accessed: 17- Jun- 2016</a:t>
            </a:r>
            <a:r>
              <a:rPr lang="en-US" dirty="0" smtClean="0"/>
              <a:t>].</a:t>
            </a:r>
          </a:p>
          <a:p>
            <a:r>
              <a:rPr lang="en-US" dirty="0"/>
              <a:t>H. Peng, C. Gates, B. </a:t>
            </a:r>
            <a:r>
              <a:rPr lang="en-US" dirty="0" err="1"/>
              <a:t>Sarma</a:t>
            </a:r>
            <a:r>
              <a:rPr lang="en-US" dirty="0"/>
              <a:t>, N. Li, Y. Qi, R. </a:t>
            </a:r>
            <a:r>
              <a:rPr lang="en-US" dirty="0" err="1"/>
              <a:t>Potharaju</a:t>
            </a:r>
            <a:r>
              <a:rPr lang="en-US" dirty="0"/>
              <a:t>, C. Nita-</a:t>
            </a:r>
            <a:r>
              <a:rPr lang="en-US" dirty="0" err="1"/>
              <a:t>Rotaru</a:t>
            </a:r>
            <a:r>
              <a:rPr lang="en-US" dirty="0"/>
              <a:t>, and I. Molloy. </a:t>
            </a:r>
            <a:r>
              <a:rPr lang="en-US" dirty="0" smtClean="0"/>
              <a:t>“Using </a:t>
            </a:r>
            <a:r>
              <a:rPr lang="en-US" dirty="0"/>
              <a:t>probabilistic generative models for ranking risks of Android </a:t>
            </a:r>
            <a:r>
              <a:rPr lang="en-US" dirty="0" smtClean="0"/>
              <a:t>apps”. </a:t>
            </a:r>
            <a:r>
              <a:rPr lang="en-US" dirty="0"/>
              <a:t>In </a:t>
            </a:r>
            <a:r>
              <a:rPr lang="en-US" i="1" dirty="0"/>
              <a:t>Proceedings of the 2012 ACM conference on Computer and communications security,</a:t>
            </a:r>
            <a:r>
              <a:rPr lang="en-US" dirty="0"/>
              <a:t> 2012</a:t>
            </a:r>
            <a:r>
              <a:rPr lang="en-US" dirty="0" smtClean="0"/>
              <a:t>.</a:t>
            </a:r>
          </a:p>
          <a:p>
            <a:r>
              <a:rPr lang="en-US" dirty="0" smtClean="0"/>
              <a:t>S</a:t>
            </a:r>
            <a:r>
              <a:rPr lang="en-US" dirty="0"/>
              <a:t>. </a:t>
            </a:r>
            <a:r>
              <a:rPr lang="en-US" dirty="0" err="1"/>
              <a:t>Sayad</a:t>
            </a:r>
            <a:r>
              <a:rPr lang="en-US" dirty="0"/>
              <a:t>, "Decision Tree", </a:t>
            </a:r>
            <a:r>
              <a:rPr lang="en-US" i="1" dirty="0"/>
              <a:t>Saedsayad.com</a:t>
            </a:r>
            <a:r>
              <a:rPr lang="en-US" dirty="0"/>
              <a:t>. [Online]. Available: http://www.saedsayad.com/decision_tree.htm. [Accessed: 17- Jun- 2016</a:t>
            </a:r>
            <a:r>
              <a:rPr lang="en-US" dirty="0" smtClean="0"/>
              <a:t>].</a:t>
            </a:r>
          </a:p>
          <a:p>
            <a:r>
              <a:rPr lang="en-US" dirty="0" smtClean="0"/>
              <a:t>"1.6</a:t>
            </a:r>
            <a:r>
              <a:rPr lang="en-US" dirty="0"/>
              <a:t>. Nearest Neighbors — </a:t>
            </a:r>
            <a:r>
              <a:rPr lang="en-US" dirty="0" err="1"/>
              <a:t>scikit</a:t>
            </a:r>
            <a:r>
              <a:rPr lang="en-US" dirty="0"/>
              <a:t>-learn 0.17.1 documentation", </a:t>
            </a:r>
            <a:r>
              <a:rPr lang="en-US" i="1" dirty="0" err="1"/>
              <a:t>Scikit</a:t>
            </a:r>
            <a:r>
              <a:rPr lang="en-US" i="1" dirty="0"/>
              <a:t>-learn</a:t>
            </a:r>
            <a:r>
              <a:rPr lang="en-US" dirty="0"/>
              <a:t>. [Online]. Available: http://scikit-learn.org/stable/modules/neighbors.html. [Accessed: 17- Jun- 2016</a:t>
            </a:r>
            <a:r>
              <a:rPr lang="en-US" dirty="0" smtClean="0"/>
              <a:t>].</a:t>
            </a:r>
          </a:p>
          <a:p>
            <a:r>
              <a:rPr lang="en-US" dirty="0" smtClean="0"/>
              <a:t>M</a:t>
            </a:r>
            <a:r>
              <a:rPr lang="en-US" dirty="0"/>
              <a:t>. Halls-Moore, "Support Vector Machines: A Guide for Beginners", </a:t>
            </a:r>
            <a:r>
              <a:rPr lang="en-US" i="1" dirty="0" err="1"/>
              <a:t>QuantStart</a:t>
            </a:r>
            <a:r>
              <a:rPr lang="en-US" dirty="0"/>
              <a:t>, 2014. [Online]. Available: https://www.quantstart.com/articles/Support-Vector-Machines-A-Guide-for-Beginners. [Accessed: 17- Jun- 2016].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60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Week’s Progress: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Researched options for a new classification scheme using machine learning</a:t>
            </a:r>
          </a:p>
          <a:p>
            <a:r>
              <a:rPr lang="en-US" dirty="0" smtClean="0"/>
              <a:t>Got a feel for various models using Orange</a:t>
            </a:r>
          </a:p>
          <a:p>
            <a:r>
              <a:rPr lang="en-US" dirty="0" smtClean="0"/>
              <a:t>Converted data into an appropriate format to use as input</a:t>
            </a:r>
          </a:p>
          <a:p>
            <a:r>
              <a:rPr lang="en-US" dirty="0" smtClean="0"/>
              <a:t>Assigned arbitrary labels to a small subset of the data to allow for preliminary testing</a:t>
            </a:r>
          </a:p>
          <a:p>
            <a:r>
              <a:rPr lang="en-US" dirty="0" smtClean="0"/>
              <a:t>Gained a deep understanding of the math behind the models</a:t>
            </a:r>
          </a:p>
        </p:txBody>
      </p:sp>
    </p:spTree>
    <p:extLst>
      <p:ext uri="{BB962C8B-B14F-4D97-AF65-F5344CB8AC3E}">
        <p14:creationId xmlns:p14="http://schemas.microsoft.com/office/powerpoint/2010/main" val="367111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Classification, Version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RIP algorithm 2016-2016, we’re moving into the modern age- machine learning</a:t>
            </a:r>
          </a:p>
          <a:p>
            <a:r>
              <a:rPr lang="en-US" dirty="0" smtClean="0"/>
              <a:t>Same five factors, but with an adaptable learning approach</a:t>
            </a:r>
          </a:p>
          <a:p>
            <a:r>
              <a:rPr lang="en-US" dirty="0" smtClean="0"/>
              <a:t>Unsupervised?</a:t>
            </a:r>
          </a:p>
          <a:p>
            <a:pPr lvl="1"/>
            <a:r>
              <a:rPr lang="en-US" dirty="0" smtClean="0"/>
              <a:t>No labelling required</a:t>
            </a:r>
          </a:p>
          <a:p>
            <a:pPr lvl="1"/>
            <a:r>
              <a:rPr lang="en-US" dirty="0" smtClean="0"/>
              <a:t>Groups data into similar clusters or </a:t>
            </a:r>
            <a:r>
              <a:rPr lang="en-US" smtClean="0"/>
              <a:t>detects anomalies, </a:t>
            </a:r>
            <a:r>
              <a:rPr lang="en-US" dirty="0" smtClean="0"/>
              <a:t>not helpful when we already know </a:t>
            </a:r>
            <a:r>
              <a:rPr lang="en-US" smtClean="0"/>
              <a:t>our classes</a:t>
            </a:r>
            <a:endParaRPr lang="en-US" dirty="0"/>
          </a:p>
          <a:p>
            <a:r>
              <a:rPr lang="en-US" dirty="0" smtClean="0"/>
              <a:t>Supervised?</a:t>
            </a:r>
          </a:p>
          <a:p>
            <a:pPr lvl="1"/>
            <a:r>
              <a:rPr lang="en-US" dirty="0" smtClean="0"/>
              <a:t>Requires labelling of training data (yikes!)</a:t>
            </a:r>
          </a:p>
          <a:p>
            <a:pPr lvl="1"/>
            <a:r>
              <a:rPr lang="en-US" dirty="0" smtClean="0"/>
              <a:t>However, it’s much better suited to the distribution of our data</a:t>
            </a:r>
          </a:p>
        </p:txBody>
      </p:sp>
    </p:spTree>
    <p:extLst>
      <p:ext uri="{BB962C8B-B14F-4D97-AF65-F5344CB8AC3E}">
        <p14:creationId xmlns:p14="http://schemas.microsoft.com/office/powerpoint/2010/main" val="413074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Orange Data Mining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185739"/>
            <a:ext cx="9905998" cy="3124201"/>
          </a:xfrm>
        </p:spPr>
        <p:txBody>
          <a:bodyPr/>
          <a:lstStyle/>
          <a:p>
            <a:r>
              <a:rPr lang="en-US" dirty="0" smtClean="0"/>
              <a:t>Free, open-source</a:t>
            </a:r>
          </a:p>
          <a:p>
            <a:r>
              <a:rPr lang="en-US" dirty="0" smtClean="0"/>
              <a:t>Easy to learn</a:t>
            </a:r>
          </a:p>
          <a:p>
            <a:r>
              <a:rPr lang="en-US" dirty="0" smtClean="0"/>
              <a:t>Includes many machine learning models</a:t>
            </a:r>
          </a:p>
          <a:p>
            <a:r>
              <a:rPr lang="en-US" dirty="0" smtClean="0"/>
              <a:t>Allows for excel spreadsheets to be used as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07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living through Orange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813" y="822960"/>
            <a:ext cx="5943600" cy="47548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Powerful data mining software with many machine learning options. It’s drag-and-drop, so learning and using it is simple.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2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thousands of data entries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3813" y="1205630"/>
            <a:ext cx="5943600" cy="398953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We had an abundance of data, spread over a half-dozen spreadsheets. We needed a single input file.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42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testing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Required arbitrary labels, but allowed us to get a look at how various models dealt with our data.</a:t>
            </a:r>
          </a:p>
          <a:p>
            <a:r>
              <a:rPr lang="en-US" dirty="0" smtClean="0"/>
              <a:t>Process:</a:t>
            </a:r>
          </a:p>
          <a:p>
            <a:pPr lvl="1"/>
            <a:r>
              <a:rPr lang="en-US" dirty="0" smtClean="0"/>
              <a:t>Manually labelled 50 “obvious” cases of each or three different categories: safe-benign-dangerous</a:t>
            </a:r>
          </a:p>
          <a:p>
            <a:pPr lvl="1"/>
            <a:r>
              <a:rPr lang="en-US" dirty="0" smtClean="0"/>
              <a:t>Used these cases as a (very small!) training set for various models</a:t>
            </a:r>
          </a:p>
          <a:p>
            <a:pPr lvl="1"/>
            <a:r>
              <a:rPr lang="en-US" dirty="0" smtClean="0"/>
              <a:t>Adjusted scaling, compared models, observed patterns</a:t>
            </a:r>
          </a:p>
        </p:txBody>
      </p:sp>
    </p:spTree>
    <p:extLst>
      <p:ext uri="{BB962C8B-B14F-4D97-AF65-F5344CB8AC3E}">
        <p14:creationId xmlns:p14="http://schemas.microsoft.com/office/powerpoint/2010/main" val="20707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Math behind the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314075"/>
            <a:ext cx="9905998" cy="3589422"/>
          </a:xfrm>
        </p:spPr>
        <p:txBody>
          <a:bodyPr/>
          <a:lstStyle/>
          <a:p>
            <a:r>
              <a:rPr lang="en-US" dirty="0" smtClean="0"/>
              <a:t>What really goes on in those “black boxes”?</a:t>
            </a:r>
          </a:p>
          <a:p>
            <a:r>
              <a:rPr lang="en-US" dirty="0" smtClean="0"/>
              <a:t>Dove deep and wrote step-by-step summary papers to deepen our understanding</a:t>
            </a:r>
          </a:p>
          <a:p>
            <a:r>
              <a:rPr lang="en-US" dirty="0" smtClean="0"/>
              <a:t>Important factors to consider for our data:</a:t>
            </a:r>
          </a:p>
          <a:p>
            <a:pPr lvl="1"/>
            <a:r>
              <a:rPr lang="en-US" dirty="0" smtClean="0"/>
              <a:t>How does the model handle multiclass classification?</a:t>
            </a:r>
          </a:p>
          <a:p>
            <a:pPr lvl="1"/>
            <a:r>
              <a:rPr lang="en-US" dirty="0" smtClean="0"/>
              <a:t>How does it handle binary features? Non-binary features? A mixture?</a:t>
            </a:r>
          </a:p>
        </p:txBody>
      </p:sp>
    </p:spTree>
    <p:extLst>
      <p:ext uri="{BB962C8B-B14F-4D97-AF65-F5344CB8AC3E}">
        <p14:creationId xmlns:p14="http://schemas.microsoft.com/office/powerpoint/2010/main" val="172242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88760"/>
            <a:ext cx="9905998" cy="1905000"/>
          </a:xfrm>
        </p:spPr>
        <p:txBody>
          <a:bodyPr/>
          <a:lstStyle/>
          <a:p>
            <a:r>
              <a:rPr lang="en-US" dirty="0" smtClean="0"/>
              <a:t>The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25053"/>
            <a:ext cx="9905998" cy="452387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Naive Bayes</a:t>
            </a:r>
          </a:p>
          <a:p>
            <a:pPr lvl="1"/>
            <a:r>
              <a:rPr lang="en-US" dirty="0" smtClean="0"/>
              <a:t>Probabilistic classifier that assumes independence between features</a:t>
            </a:r>
          </a:p>
          <a:p>
            <a:pPr lvl="1"/>
            <a:r>
              <a:rPr lang="en-US" dirty="0" smtClean="0"/>
              <a:t>Handles multiclass problems with ease</a:t>
            </a:r>
          </a:p>
          <a:p>
            <a:r>
              <a:rPr lang="en-US" dirty="0" smtClean="0"/>
              <a:t>K-nearest-neighbor</a:t>
            </a:r>
          </a:p>
          <a:p>
            <a:pPr lvl="1"/>
            <a:r>
              <a:rPr lang="en-US" dirty="0" smtClean="0"/>
              <a:t>Determines class of a new item based on classes of known data closest to it</a:t>
            </a:r>
          </a:p>
          <a:p>
            <a:pPr lvl="1"/>
            <a:r>
              <a:rPr lang="en-US" dirty="0" smtClean="0"/>
              <a:t>Simple, easy to understand. Perhaps too simple for such a complex problem.</a:t>
            </a:r>
          </a:p>
          <a:p>
            <a:r>
              <a:rPr lang="en-US" dirty="0" smtClean="0"/>
              <a:t>Support Vector Machine</a:t>
            </a:r>
          </a:p>
          <a:p>
            <a:pPr lvl="1"/>
            <a:r>
              <a:rPr lang="en-US" dirty="0" smtClean="0"/>
              <a:t>Determines an optimal separator between classes</a:t>
            </a:r>
          </a:p>
          <a:p>
            <a:pPr lvl="1"/>
            <a:r>
              <a:rPr lang="en-US" dirty="0" smtClean="0"/>
              <a:t>Natively a binary system, various methods must be used to make it work with three classes</a:t>
            </a:r>
          </a:p>
          <a:p>
            <a:r>
              <a:rPr lang="en-US" dirty="0" smtClean="0"/>
              <a:t>Classification Tree</a:t>
            </a:r>
          </a:p>
          <a:p>
            <a:pPr lvl="1"/>
            <a:r>
              <a:rPr lang="en-US" dirty="0" smtClean="0"/>
              <a:t>Creates a tree with various decision nodes based on features</a:t>
            </a:r>
          </a:p>
          <a:p>
            <a:pPr lvl="1"/>
            <a:r>
              <a:rPr lang="en-US" dirty="0" smtClean="0"/>
              <a:t>Easy to understand what’s going on, but overfitting can be an 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35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424</TotalTime>
  <Words>552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Mesh</vt:lpstr>
      <vt:lpstr>Android Application Permission Manager</vt:lpstr>
      <vt:lpstr>This Week’s Progress: Overview</vt:lpstr>
      <vt:lpstr>Classification, Version 2.0</vt:lpstr>
      <vt:lpstr>Orange Data Mining software</vt:lpstr>
      <vt:lpstr>Better living through Orange</vt:lpstr>
      <vt:lpstr>Formatting thousands of data entries</vt:lpstr>
      <vt:lpstr>Initial testing</vt:lpstr>
      <vt:lpstr>The Math behind the models</vt:lpstr>
      <vt:lpstr>The models</vt:lpstr>
      <vt:lpstr>What’s next</vt:lpstr>
      <vt:lpstr>References: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Android Application Permission Manager</dc:title>
  <dc:creator>Katherine Schwartz</dc:creator>
  <cp:lastModifiedBy>Katherine Schwartz</cp:lastModifiedBy>
  <cp:revision>17</cp:revision>
  <dcterms:created xsi:type="dcterms:W3CDTF">2016-06-17T12:15:46Z</dcterms:created>
  <dcterms:modified xsi:type="dcterms:W3CDTF">2016-06-17T19:20:46Z</dcterms:modified>
</cp:coreProperties>
</file>