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65" r:id="rId3"/>
    <p:sldId id="324" r:id="rId4"/>
    <p:sldId id="310" r:id="rId5"/>
    <p:sldId id="320" r:id="rId6"/>
    <p:sldId id="321" r:id="rId7"/>
    <p:sldId id="322" r:id="rId8"/>
    <p:sldId id="323" r:id="rId9"/>
    <p:sldId id="325" r:id="rId10"/>
    <p:sldId id="327" r:id="rId11"/>
    <p:sldId id="328" r:id="rId12"/>
    <p:sldId id="329" r:id="rId13"/>
    <p:sldId id="335" r:id="rId14"/>
    <p:sldId id="330" r:id="rId15"/>
    <p:sldId id="331" r:id="rId16"/>
    <p:sldId id="326" r:id="rId17"/>
    <p:sldId id="332" r:id="rId18"/>
    <p:sldId id="334" r:id="rId19"/>
    <p:sldId id="333" r:id="rId20"/>
    <p:sldId id="336" r:id="rId21"/>
    <p:sldId id="337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 smtClean="0"/>
            <a:t>Open permissions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 smtClean="0"/>
            <a:t>View information</a:t>
          </a:r>
          <a:endParaRPr lang="en-US" dirty="0"/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 smtClean="0"/>
            <a:t>Select app</a:t>
          </a:r>
          <a:endParaRPr lang="en-US" dirty="0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2FD5FB4C-CA55-4656-8063-00D2C3D32FAB}">
      <dgm:prSet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FCE1933C-6A50-4F58-8B0E-79A1F0FB2349}" type="sibTrans" cxnId="{CA5D91EC-EAA1-49C5-BF6F-86D087B94E29}">
      <dgm:prSet/>
      <dgm:spPr/>
      <dgm:t>
        <a:bodyPr/>
        <a:lstStyle/>
        <a:p>
          <a:endParaRPr lang="en-US"/>
        </a:p>
      </dgm:t>
    </dgm:pt>
    <dgm:pt modelId="{EFE2117F-E63C-44BF-9B9A-983C63E9E437}" type="parTrans" cxnId="{CA5D91EC-EAA1-49C5-BF6F-86D087B94E29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 custLinFactNeighborX="26571" custLinFactNeighborY="-2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3" custLinFactY="4347" custLinFactNeighborX="3934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 custAng="567963" custLinFactNeighborY="4791"/>
      <dgm:spPr/>
      <dgm:t>
        <a:bodyPr/>
        <a:lstStyle/>
        <a:p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3" custLinFactY="-42518" custLinFactNeighborX="17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 custAng="20450955" custLinFactNeighborX="9317" custLinFactNeighborY="-7467"/>
      <dgm:spPr/>
      <dgm:t>
        <a:bodyPr/>
        <a:lstStyle/>
        <a:p>
          <a:endParaRPr lang="en-US"/>
        </a:p>
      </dgm:t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F5837-10E2-4FFC-A492-DB8A19EF48CA}" type="pres">
      <dgm:prSet presAssocID="{58828492-5CEF-4AFE-95CB-5D7E6A18158B}" presName="parentNode1" presStyleLbl="node1" presStyleIdx="2" presStyleCnt="3" custLinFactY="9222" custLinFactNeighborX="-75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12C4B6F1-8CFC-4008-B51D-9D0E467BA067}" type="presOf" srcId="{0E9DE493-19D7-4EC9-97C9-5F26233F1106}" destId="{3960CFF8-4383-4382-8D6D-F2A00F508E8D}" srcOrd="0" destOrd="0" presId="urn:microsoft.com/office/officeart/2005/8/layout/hProcess4"/>
    <dgm:cxn modelId="{177F9062-3A3C-49A6-8515-09BF42D0E461}" type="presOf" srcId="{2FD5FB4C-CA55-4656-8063-00D2C3D32FAB}" destId="{BFE859F2-A9E8-4F95-9161-8EC68F2D30C4}" srcOrd="1" destOrd="0" presId="urn:microsoft.com/office/officeart/2005/8/layout/hProcess4"/>
    <dgm:cxn modelId="{C194A2FA-F4DE-403D-A8C7-CD81E917780E}" type="presOf" srcId="{FB986F71-3126-4196-BD30-74AEDC39A1CA}" destId="{E18C6CF4-EDEB-4539-A36D-E0355B626199}" srcOrd="0" destOrd="0" presId="urn:microsoft.com/office/officeart/2005/8/layout/hProcess4"/>
    <dgm:cxn modelId="{5CFFC41D-EFF1-46AE-AE06-FF6CA97E56C2}" type="presOf" srcId="{58828492-5CEF-4AFE-95CB-5D7E6A18158B}" destId="{047F5837-10E2-4FFC-A492-DB8A19EF48CA}" srcOrd="0" destOrd="0" presId="urn:microsoft.com/office/officeart/2005/8/layout/hProcess4"/>
    <dgm:cxn modelId="{CB373EFA-1633-4BBD-B52C-B2DD13DC5BF5}" type="presOf" srcId="{7AEB6639-3258-49E8-8B1F-B4A9C61922BE}" destId="{DC2A0ADB-DCE3-4BF4-9952-0394865777AC}" srcOrd="0" destOrd="0" presId="urn:microsoft.com/office/officeart/2005/8/layout/hProcess4"/>
    <dgm:cxn modelId="{44C1C104-6903-4076-B418-08283CFB81C4}" type="presOf" srcId="{D0B150DF-3AA4-454C-8652-25880449C422}" destId="{6A63D16E-EEE6-4267-97EA-5AD7D2BC4E84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DF2C1B31-F8CC-48F7-A743-AA888B6E48B1}" type="presOf" srcId="{2FD5FB4C-CA55-4656-8063-00D2C3D32FAB}" destId="{96015622-8A46-45CF-A72A-2856B699B374}" srcOrd="0" destOrd="0" presId="urn:microsoft.com/office/officeart/2005/8/layout/hProcess4"/>
    <dgm:cxn modelId="{A0FD2546-BB1E-4350-8496-3FBFAC72CA90}" type="presOf" srcId="{F6D27D1B-CDCB-481F-B8FA-AB31B2A119DE}" destId="{029D1FDE-4DD7-4FA5-8C70-0C747477B66C}" srcOrd="0" destOrd="0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CA5D91EC-EAA1-49C5-BF6F-86D087B94E29}" srcId="{FB986F71-3126-4196-BD30-74AEDC39A1CA}" destId="{2FD5FB4C-CA55-4656-8063-00D2C3D32FAB}" srcOrd="0" destOrd="0" parTransId="{EFE2117F-E63C-44BF-9B9A-983C63E9E437}" sibTransId="{FCE1933C-6A50-4F58-8B0E-79A1F0FB2349}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325E9E3A-63CB-44CC-93A6-C52DD34CE7D5}" type="presParOf" srcId="{3960CFF8-4383-4382-8D6D-F2A00F508E8D}" destId="{366CFF54-5C8F-47F9-BFD8-D9AF3EADDA3E}" srcOrd="0" destOrd="0" presId="urn:microsoft.com/office/officeart/2005/8/layout/hProcess4"/>
    <dgm:cxn modelId="{09303F90-B127-49A6-AC63-9798808B59C4}" type="presParOf" srcId="{3960CFF8-4383-4382-8D6D-F2A00F508E8D}" destId="{13688FBD-4079-41FE-A6A2-B5B0F293E6BF}" srcOrd="1" destOrd="0" presId="urn:microsoft.com/office/officeart/2005/8/layout/hProcess4"/>
    <dgm:cxn modelId="{A2E9048D-331B-4AC2-A732-67447099F028}" type="presParOf" srcId="{3960CFF8-4383-4382-8D6D-F2A00F508E8D}" destId="{224851B6-C14D-49DE-883B-A13003DA4601}" srcOrd="2" destOrd="0" presId="urn:microsoft.com/office/officeart/2005/8/layout/hProcess4"/>
    <dgm:cxn modelId="{75C61539-64F0-4529-A3E7-0719B6FB625D}" type="presParOf" srcId="{224851B6-C14D-49DE-883B-A13003DA4601}" destId="{1439717B-283C-48FF-AF62-1990F52B6512}" srcOrd="0" destOrd="0" presId="urn:microsoft.com/office/officeart/2005/8/layout/hProcess4"/>
    <dgm:cxn modelId="{D75D30DF-2A3E-411A-B15A-93921B842E5C}" type="presParOf" srcId="{1439717B-283C-48FF-AF62-1990F52B6512}" destId="{BCCE6711-D1D8-4B2C-917E-41AB5A6114A8}" srcOrd="0" destOrd="0" presId="urn:microsoft.com/office/officeart/2005/8/layout/hProcess4"/>
    <dgm:cxn modelId="{E730782F-962E-4CE0-89CD-203909267E02}" type="presParOf" srcId="{1439717B-283C-48FF-AF62-1990F52B6512}" destId="{96015622-8A46-45CF-A72A-2856B699B374}" srcOrd="1" destOrd="0" presId="urn:microsoft.com/office/officeart/2005/8/layout/hProcess4"/>
    <dgm:cxn modelId="{48B4BCDD-0F20-44D9-BEB7-A2D90DA2A045}" type="presParOf" srcId="{1439717B-283C-48FF-AF62-1990F52B6512}" destId="{BFE859F2-A9E8-4F95-9161-8EC68F2D30C4}" srcOrd="2" destOrd="0" presId="urn:microsoft.com/office/officeart/2005/8/layout/hProcess4"/>
    <dgm:cxn modelId="{80372BA0-8B0E-4E94-A51C-88601773B13D}" type="presParOf" srcId="{1439717B-283C-48FF-AF62-1990F52B6512}" destId="{E18C6CF4-EDEB-4539-A36D-E0355B626199}" srcOrd="3" destOrd="0" presId="urn:microsoft.com/office/officeart/2005/8/layout/hProcess4"/>
    <dgm:cxn modelId="{9C11F2D2-9C7E-47E0-B336-F156031C44A4}" type="presParOf" srcId="{1439717B-283C-48FF-AF62-1990F52B6512}" destId="{D9FCD5E9-9E94-4534-BAB4-3DB8EB44E7D0}" srcOrd="4" destOrd="0" presId="urn:microsoft.com/office/officeart/2005/8/layout/hProcess4"/>
    <dgm:cxn modelId="{2B790078-4606-4C01-B583-913F56A61AF4}" type="presParOf" srcId="{224851B6-C14D-49DE-883B-A13003DA4601}" destId="{6A63D16E-EEE6-4267-97EA-5AD7D2BC4E84}" srcOrd="1" destOrd="0" presId="urn:microsoft.com/office/officeart/2005/8/layout/hProcess4"/>
    <dgm:cxn modelId="{D16B9046-4790-41E0-9E21-61FD1195C2C7}" type="presParOf" srcId="{224851B6-C14D-49DE-883B-A13003DA4601}" destId="{59BAED1E-A4FE-4FA3-8716-57917AF47F38}" srcOrd="2" destOrd="0" presId="urn:microsoft.com/office/officeart/2005/8/layout/hProcess4"/>
    <dgm:cxn modelId="{715AD143-120A-4A3B-B267-69EEA2E3C0AD}" type="presParOf" srcId="{59BAED1E-A4FE-4FA3-8716-57917AF47F38}" destId="{5C833856-7FAF-4B27-932C-67C7D08339F2}" srcOrd="0" destOrd="0" presId="urn:microsoft.com/office/officeart/2005/8/layout/hProcess4"/>
    <dgm:cxn modelId="{AEAACE1A-1865-4C41-BE10-817E4EE94B79}" type="presParOf" srcId="{59BAED1E-A4FE-4FA3-8716-57917AF47F38}" destId="{E83793B4-2C5C-4D90-82FA-E5EE4745664D}" srcOrd="1" destOrd="0" presId="urn:microsoft.com/office/officeart/2005/8/layout/hProcess4"/>
    <dgm:cxn modelId="{C770E7F5-BB40-491B-9237-D8E42800D9DF}" type="presParOf" srcId="{59BAED1E-A4FE-4FA3-8716-57917AF47F38}" destId="{67FFE978-6FBE-4424-80BE-B9E4B4DD0695}" srcOrd="2" destOrd="0" presId="urn:microsoft.com/office/officeart/2005/8/layout/hProcess4"/>
    <dgm:cxn modelId="{E4F4E5DE-AC8A-4369-99DE-391D0DD107E9}" type="presParOf" srcId="{59BAED1E-A4FE-4FA3-8716-57917AF47F38}" destId="{029D1FDE-4DD7-4FA5-8C70-0C747477B66C}" srcOrd="3" destOrd="0" presId="urn:microsoft.com/office/officeart/2005/8/layout/hProcess4"/>
    <dgm:cxn modelId="{68F0F23A-EFFD-4139-9E74-97A2B74422EB}" type="presParOf" srcId="{59BAED1E-A4FE-4FA3-8716-57917AF47F38}" destId="{C2556EF6-41FF-46C6-8829-911BFA533FFE}" srcOrd="4" destOrd="0" presId="urn:microsoft.com/office/officeart/2005/8/layout/hProcess4"/>
    <dgm:cxn modelId="{0E15120E-DB09-4AE9-9048-FA27C1603321}" type="presParOf" srcId="{224851B6-C14D-49DE-883B-A13003DA4601}" destId="{DC2A0ADB-DCE3-4BF4-9952-0394865777AC}" srcOrd="3" destOrd="0" presId="urn:microsoft.com/office/officeart/2005/8/layout/hProcess4"/>
    <dgm:cxn modelId="{E084BBF0-24DC-4E2B-8690-1907DC72E1C2}" type="presParOf" srcId="{224851B6-C14D-49DE-883B-A13003DA4601}" destId="{A874A3A3-A340-4ABC-99B5-7529D4415335}" srcOrd="4" destOrd="0" presId="urn:microsoft.com/office/officeart/2005/8/layout/hProcess4"/>
    <dgm:cxn modelId="{6CAA7A89-7F5B-4F10-99D9-CDFE760B7764}" type="presParOf" srcId="{A874A3A3-A340-4ABC-99B5-7529D4415335}" destId="{14032C0B-60AE-432B-A713-F993D1C4BA8F}" srcOrd="0" destOrd="0" presId="urn:microsoft.com/office/officeart/2005/8/layout/hProcess4"/>
    <dgm:cxn modelId="{F7B309AE-5018-4FA2-AB30-5FE5FFA7C21A}" type="presParOf" srcId="{A874A3A3-A340-4ABC-99B5-7529D4415335}" destId="{69C28D3B-E083-42DF-9EA0-916CA12125A9}" srcOrd="1" destOrd="0" presId="urn:microsoft.com/office/officeart/2005/8/layout/hProcess4"/>
    <dgm:cxn modelId="{F50B6EF1-4F9A-403E-B2A0-CF646E178B25}" type="presParOf" srcId="{A874A3A3-A340-4ABC-99B5-7529D4415335}" destId="{843715D2-C2C2-41EB-BDA3-21230FBA46DB}" srcOrd="2" destOrd="0" presId="urn:microsoft.com/office/officeart/2005/8/layout/hProcess4"/>
    <dgm:cxn modelId="{329D0EF6-FF05-43AF-9E18-49B0AE522566}" type="presParOf" srcId="{A874A3A3-A340-4ABC-99B5-7529D4415335}" destId="{047F5837-10E2-4FFC-A492-DB8A19EF48CA}" srcOrd="3" destOrd="0" presId="urn:microsoft.com/office/officeart/2005/8/layout/hProcess4"/>
    <dgm:cxn modelId="{C6EDDD49-A9E1-474D-8200-864EEBDA641D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676871" y="1825499"/>
          <a:ext cx="2539433" cy="2094501"/>
        </a:xfrm>
        <a:prstGeom prst="roundRect">
          <a:avLst>
            <a:gd name="adj" fmla="val 1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500" kern="1200" dirty="0"/>
        </a:p>
      </dsp:txBody>
      <dsp:txXfrm>
        <a:off x="725071" y="1873699"/>
        <a:ext cx="2443033" cy="1549279"/>
      </dsp:txXfrm>
    </dsp:sp>
    <dsp:sp modelId="{6A63D16E-EEE6-4267-97EA-5AD7D2BC4E84}">
      <dsp:nvSpPr>
        <dsp:cNvPr id="0" name=""/>
        <dsp:cNvSpPr/>
      </dsp:nvSpPr>
      <dsp:spPr>
        <a:xfrm rot="567963">
          <a:off x="1170247" y="3043912"/>
          <a:ext cx="2787403" cy="2787403"/>
        </a:xfrm>
        <a:prstGeom prst="leftCircularArrow">
          <a:avLst>
            <a:gd name="adj1" fmla="val 2507"/>
            <a:gd name="adj2" fmla="val 303849"/>
            <a:gd name="adj3" fmla="val 632217"/>
            <a:gd name="adj4" fmla="val 7577346"/>
            <a:gd name="adj5" fmla="val 2925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655237" y="4468792"/>
          <a:ext cx="2257274" cy="897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Select app</a:t>
          </a:r>
          <a:endParaRPr lang="en-US" sz="2700" kern="1200" dirty="0"/>
        </a:p>
      </dsp:txBody>
      <dsp:txXfrm>
        <a:off x="681528" y="4495083"/>
        <a:ext cx="2204692" cy="845061"/>
      </dsp:txXfrm>
    </dsp:sp>
    <dsp:sp modelId="{E83793B4-2C5C-4D90-82FA-E5EE4745664D}">
      <dsp:nvSpPr>
        <dsp:cNvPr id="0" name=""/>
        <dsp:cNvSpPr/>
      </dsp:nvSpPr>
      <dsp:spPr>
        <a:xfrm>
          <a:off x="3156441" y="1886449"/>
          <a:ext cx="2539433" cy="2094501"/>
        </a:xfrm>
        <a:prstGeom prst="roundRect">
          <a:avLst>
            <a:gd name="adj" fmla="val 1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2A0ADB-DCE3-4BF4-9952-0394865777AC}">
      <dsp:nvSpPr>
        <dsp:cNvPr id="0" name=""/>
        <dsp:cNvSpPr/>
      </dsp:nvSpPr>
      <dsp:spPr>
        <a:xfrm rot="20450955">
          <a:off x="4708306" y="-311227"/>
          <a:ext cx="2956136" cy="2956136"/>
        </a:xfrm>
        <a:prstGeom prst="circularArrow">
          <a:avLst>
            <a:gd name="adj1" fmla="val 2364"/>
            <a:gd name="adj2" fmla="val 285559"/>
            <a:gd name="adj3" fmla="val 21437165"/>
            <a:gd name="adj4" fmla="val 14473746"/>
            <a:gd name="adj5" fmla="val 2758"/>
          </a:avLst>
        </a:prstGeom>
        <a:gradFill rotWithShape="0">
          <a:gsLst>
            <a:gs pos="0">
              <a:schemeClr val="accent1">
                <a:shade val="90000"/>
                <a:hueOff val="361868"/>
                <a:satOff val="12502"/>
                <a:lumOff val="245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61868"/>
                <a:satOff val="12502"/>
                <a:lumOff val="245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61868"/>
                <a:satOff val="12502"/>
                <a:lumOff val="245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4107340" y="158324"/>
          <a:ext cx="2257274" cy="897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Open permissions</a:t>
          </a:r>
          <a:endParaRPr lang="en-US" sz="2700" kern="1200" dirty="0"/>
        </a:p>
      </dsp:txBody>
      <dsp:txXfrm>
        <a:off x="4133631" y="184615"/>
        <a:ext cx="2204692" cy="845061"/>
      </dsp:txXfrm>
    </dsp:sp>
    <dsp:sp modelId="{69C28D3B-E083-42DF-9EA0-916CA12125A9}">
      <dsp:nvSpPr>
        <dsp:cNvPr id="0" name=""/>
        <dsp:cNvSpPr/>
      </dsp:nvSpPr>
      <dsp:spPr>
        <a:xfrm>
          <a:off x="6310764" y="1886449"/>
          <a:ext cx="2539433" cy="2094501"/>
        </a:xfrm>
        <a:prstGeom prst="roundRect">
          <a:avLst>
            <a:gd name="adj" fmla="val 1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7F5837-10E2-4FFC-A492-DB8A19EF48CA}">
      <dsp:nvSpPr>
        <dsp:cNvPr id="0" name=""/>
        <dsp:cNvSpPr/>
      </dsp:nvSpPr>
      <dsp:spPr>
        <a:xfrm>
          <a:off x="6857995" y="4512553"/>
          <a:ext cx="2257274" cy="8976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View information</a:t>
          </a:r>
          <a:endParaRPr lang="en-US" sz="2700" kern="1200" dirty="0"/>
        </a:p>
      </dsp:txBody>
      <dsp:txXfrm>
        <a:off x="6884286" y="4538844"/>
        <a:ext cx="2204692" cy="84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6/24/2016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6/24/2016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6/24/2016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6/24/2016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6/24/2016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6/24/2016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Android Application Permission Manager: </a:t>
            </a:r>
            <a:r>
              <a:rPr lang="en-US" sz="4000" dirty="0" smtClean="0"/>
              <a:t>Informing, Empowering, and Protecting Users 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Katherine Schwartz</a:t>
            </a:r>
          </a:p>
          <a:p>
            <a:endParaRPr lang="it-IT" dirty="0" smtClean="0"/>
          </a:p>
          <a:p>
            <a:r>
              <a:rPr lang="it-IT" dirty="0" smtClean="0"/>
              <a:t>Eralda Caushaj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244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We had to determine a set of factors to base classification on.</a:t>
            </a:r>
          </a:p>
          <a:p>
            <a:r>
              <a:rPr lang="en-US" b="1" dirty="0" smtClean="0"/>
              <a:t>Dangerous combinations of permissions</a:t>
            </a:r>
          </a:p>
          <a:p>
            <a:pPr lvl="1"/>
            <a:r>
              <a:rPr lang="en-US" dirty="0" smtClean="0"/>
              <a:t>Determined by examining the permissions of 20 high-risk apps</a:t>
            </a:r>
          </a:p>
          <a:p>
            <a:r>
              <a:rPr lang="en-US" b="1" dirty="0" smtClean="0"/>
              <a:t>Number of associated ad networks</a:t>
            </a:r>
            <a:endParaRPr lang="en-US" b="1" dirty="0"/>
          </a:p>
          <a:p>
            <a:r>
              <a:rPr lang="en-US" b="1" dirty="0" smtClean="0"/>
              <a:t>Total number of unique threats posed by the permissions</a:t>
            </a:r>
          </a:p>
          <a:p>
            <a:pPr lvl="1"/>
            <a:r>
              <a:rPr lang="en-US" dirty="0" smtClean="0"/>
              <a:t>Determined by comparing the app’s permissions to the permissions of known malware</a:t>
            </a:r>
          </a:p>
          <a:p>
            <a:r>
              <a:rPr lang="en-US" b="1" dirty="0" smtClean="0"/>
              <a:t>Number of permissions vs. the category average</a:t>
            </a:r>
          </a:p>
          <a:p>
            <a:r>
              <a:rPr lang="en-US" b="1" dirty="0" smtClean="0"/>
              <a:t>Requests for unnecessary permissions</a:t>
            </a:r>
          </a:p>
          <a:p>
            <a:pPr lvl="1"/>
            <a:r>
              <a:rPr lang="en-US" dirty="0" smtClean="0"/>
              <a:t>Run at startup</a:t>
            </a:r>
          </a:p>
          <a:p>
            <a:pPr lvl="1"/>
            <a:r>
              <a:rPr lang="en-US" dirty="0" smtClean="0"/>
              <a:t>In-app purchase</a:t>
            </a:r>
          </a:p>
        </p:txBody>
      </p:sp>
    </p:spTree>
    <p:extLst>
      <p:ext uri="{BB962C8B-B14F-4D97-AF65-F5344CB8AC3E}">
        <p14:creationId xmlns:p14="http://schemas.microsoft.com/office/powerpoint/2010/main" val="27480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We will use supervised machine learning classification, though final choice about which method has not been made</a:t>
            </a:r>
          </a:p>
          <a:p>
            <a:r>
              <a:rPr lang="en-US" dirty="0" smtClean="0"/>
              <a:t>Needed features:</a:t>
            </a:r>
          </a:p>
          <a:p>
            <a:pPr lvl="1"/>
            <a:r>
              <a:rPr lang="en-US" dirty="0" smtClean="0"/>
              <a:t>Multiclass classification</a:t>
            </a:r>
          </a:p>
          <a:p>
            <a:pPr lvl="1"/>
            <a:r>
              <a:rPr lang="en-US" dirty="0" smtClean="0"/>
              <a:t>Ability to handle binary and non-binary inputs</a:t>
            </a:r>
          </a:p>
          <a:p>
            <a:r>
              <a:rPr lang="en-US" dirty="0" smtClean="0"/>
              <a:t>Possible choices</a:t>
            </a:r>
          </a:p>
          <a:p>
            <a:pPr lvl="1"/>
            <a:r>
              <a:rPr lang="en-US" dirty="0" smtClean="0"/>
              <a:t>Naive Bayes</a:t>
            </a:r>
          </a:p>
          <a:p>
            <a:pPr lvl="1"/>
            <a:r>
              <a:rPr lang="en-US" dirty="0" smtClean="0"/>
              <a:t>Classification Tree</a:t>
            </a:r>
          </a:p>
          <a:p>
            <a:pPr lvl="2"/>
            <a:r>
              <a:rPr lang="en-US" dirty="0" smtClean="0"/>
              <a:t>Random Forest</a:t>
            </a:r>
          </a:p>
          <a:p>
            <a:pPr lvl="1"/>
            <a:r>
              <a:rPr lang="en-US" dirty="0" smtClean="0"/>
              <a:t>Support Vector Machine</a:t>
            </a:r>
          </a:p>
          <a:p>
            <a:pPr lvl="1"/>
            <a:r>
              <a:rPr lang="en-US" dirty="0" smtClean="0"/>
              <a:t>K-nearest neighbor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Progress: the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In-depth study of papers relating to our topic</a:t>
            </a:r>
          </a:p>
          <a:p>
            <a:pPr lvl="1"/>
            <a:r>
              <a:rPr lang="en-US" dirty="0" smtClean="0"/>
              <a:t>Malicious app detection</a:t>
            </a:r>
          </a:p>
          <a:p>
            <a:pPr lvl="1"/>
            <a:r>
              <a:rPr lang="en-US" dirty="0" smtClean="0"/>
              <a:t>Privacy risk posed by advertisement networks</a:t>
            </a:r>
          </a:p>
          <a:p>
            <a:pPr lvl="1"/>
            <a:r>
              <a:rPr lang="en-US" dirty="0" smtClean="0"/>
              <a:t>Machine learning as applied to malware detection</a:t>
            </a:r>
          </a:p>
          <a:p>
            <a:r>
              <a:rPr lang="en-US" dirty="0" smtClean="0"/>
              <a:t>In malicious app detection research, special note was taken of:</a:t>
            </a:r>
          </a:p>
          <a:p>
            <a:pPr marL="442913" lvl="2" indent="-223838">
              <a:spcBef>
                <a:spcPts val="1800"/>
              </a:spcBef>
            </a:pPr>
            <a:r>
              <a:rPr lang="en-US" dirty="0"/>
              <a:t>Specific goals (malware detection, privacy protection, 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Factors taken into account</a:t>
            </a:r>
          </a:p>
          <a:p>
            <a:pPr lvl="1"/>
            <a:r>
              <a:rPr lang="en-US" dirty="0" smtClean="0"/>
              <a:t>Effectiveness</a:t>
            </a:r>
          </a:p>
        </p:txBody>
      </p:sp>
    </p:spTree>
    <p:extLst>
      <p:ext uri="{BB962C8B-B14F-4D97-AF65-F5344CB8AC3E}">
        <p14:creationId xmlns:p14="http://schemas.microsoft.com/office/powerpoint/2010/main" val="33788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Progress: the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285999"/>
            <a:ext cx="9134391" cy="4114801"/>
          </a:xfrm>
        </p:spPr>
        <p:txBody>
          <a:bodyPr/>
          <a:lstStyle/>
          <a:p>
            <a:r>
              <a:rPr lang="en-US" dirty="0" smtClean="0"/>
              <a:t>App GUI nearly complete</a:t>
            </a:r>
          </a:p>
          <a:p>
            <a:r>
              <a:rPr lang="en-US" dirty="0" smtClean="0"/>
              <a:t>Can extract information from other apps</a:t>
            </a:r>
          </a:p>
          <a:p>
            <a:pPr lvl="1"/>
            <a:r>
              <a:rPr lang="en-US" dirty="0" smtClean="0"/>
              <a:t>Display permissions</a:t>
            </a:r>
          </a:p>
          <a:p>
            <a:pPr lvl="1"/>
            <a:r>
              <a:rPr lang="en-US" dirty="0" smtClean="0"/>
              <a:t>Highlight unnecessary permissions</a:t>
            </a:r>
          </a:p>
          <a:p>
            <a:pPr lvl="1"/>
            <a:r>
              <a:rPr lang="en-US" dirty="0" smtClean="0"/>
              <a:t>Calculate unique threats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1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Progress: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023" y="1905000"/>
            <a:ext cx="9134391" cy="4114801"/>
          </a:xfrm>
        </p:spPr>
        <p:txBody>
          <a:bodyPr/>
          <a:lstStyle/>
          <a:p>
            <a:r>
              <a:rPr lang="en-US" dirty="0" smtClean="0"/>
              <a:t>Data on over 1700 Android apps has been collected</a:t>
            </a:r>
          </a:p>
          <a:p>
            <a:pPr lvl="1"/>
            <a:r>
              <a:rPr lang="en-US" dirty="0"/>
              <a:t>Permissions</a:t>
            </a:r>
            <a:endParaRPr lang="en-US" dirty="0" smtClean="0"/>
          </a:p>
          <a:p>
            <a:pPr lvl="1"/>
            <a:r>
              <a:rPr lang="en-US" dirty="0" smtClean="0"/>
              <a:t>Number of advertisement networks</a:t>
            </a:r>
          </a:p>
          <a:p>
            <a:pPr lvl="1"/>
            <a:r>
              <a:rPr lang="en-US" dirty="0" smtClean="0"/>
              <a:t>Average number of permissions per category</a:t>
            </a:r>
          </a:p>
          <a:p>
            <a:r>
              <a:rPr lang="en-US" dirty="0" smtClean="0"/>
              <a:t>Data combined on one large table to serve as input</a:t>
            </a:r>
          </a:p>
          <a:p>
            <a:r>
              <a:rPr lang="en-US" dirty="0" smtClean="0"/>
              <a:t>Threats and permissions vs. average calculated</a:t>
            </a:r>
          </a:p>
          <a:p>
            <a:pPr marL="231775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609600"/>
            <a:ext cx="7004863" cy="56968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604" y="1524000"/>
            <a:ext cx="3596607" cy="2667000"/>
          </a:xfrm>
        </p:spPr>
        <p:txBody>
          <a:bodyPr/>
          <a:lstStyle/>
          <a:p>
            <a:r>
              <a:rPr lang="en-US" dirty="0" smtClean="0"/>
              <a:t>Data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Progress: the Classification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with set algorithm, moved to machine learning classifier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Remove arbitrary thresholds and weights</a:t>
            </a:r>
          </a:p>
          <a:p>
            <a:r>
              <a:rPr lang="en-US" dirty="0" smtClean="0"/>
              <a:t>Testing with Orange Data Mining, an open-source software</a:t>
            </a:r>
          </a:p>
          <a:p>
            <a:r>
              <a:rPr lang="en-US" dirty="0" smtClean="0"/>
              <a:t>Early results with small data sets look promising with various classifiers</a:t>
            </a:r>
          </a:p>
        </p:txBody>
      </p:sp>
    </p:spTree>
    <p:extLst>
      <p:ext uri="{BB962C8B-B14F-4D97-AF65-F5344CB8AC3E}">
        <p14:creationId xmlns:p14="http://schemas.microsoft.com/office/powerpoint/2010/main" val="15722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Progress: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 has begun on sections that do not require specific information on our classification</a:t>
            </a:r>
          </a:p>
          <a:p>
            <a:r>
              <a:rPr lang="en-US" dirty="0" smtClean="0"/>
              <a:t>Abstract</a:t>
            </a:r>
          </a:p>
          <a:p>
            <a:r>
              <a:rPr lang="en-US" dirty="0" smtClean="0"/>
              <a:t>Framework</a:t>
            </a:r>
          </a:p>
          <a:p>
            <a:r>
              <a:rPr lang="en-US" dirty="0" smtClean="0"/>
              <a:t>Related Works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Finish filling in what remains of table (almost complete)</a:t>
            </a:r>
          </a:p>
          <a:p>
            <a:pPr lvl="1"/>
            <a:r>
              <a:rPr lang="en-US" dirty="0" smtClean="0"/>
              <a:t>Label data for testing</a:t>
            </a:r>
          </a:p>
          <a:p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Rigorous testing of various classifiers using labelled data</a:t>
            </a:r>
          </a:p>
          <a:p>
            <a:pPr lvl="1"/>
            <a:r>
              <a:rPr lang="en-US" dirty="0" smtClean="0"/>
              <a:t>Choose a classifier that suits our data</a:t>
            </a:r>
          </a:p>
          <a:p>
            <a:pPr lvl="1"/>
            <a:r>
              <a:rPr lang="en-US" dirty="0" smtClean="0"/>
              <a:t>Implementing classifier into our framework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Privacy-invasive or outright malicious software is a threat to the security of Android users</a:t>
            </a:r>
          </a:p>
          <a:p>
            <a:r>
              <a:rPr lang="en-US" dirty="0" smtClean="0"/>
              <a:t>Our project aims to empower users to make responsible choices about their applications</a:t>
            </a:r>
          </a:p>
          <a:p>
            <a:r>
              <a:rPr lang="en-US" dirty="0" smtClean="0"/>
              <a:t>Machine learning allows for flexible and powerful classification to inform users at a glance</a:t>
            </a:r>
          </a:p>
          <a:p>
            <a:r>
              <a:rPr lang="en-US" dirty="0" smtClean="0"/>
              <a:t>Taking many factors into account allows for a more comprehensive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introduction</a:t>
            </a:r>
          </a:p>
          <a:p>
            <a:r>
              <a:rPr lang="en-US" dirty="0" smtClean="0"/>
              <a:t>Previous work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AAPM overview</a:t>
            </a:r>
          </a:p>
          <a:p>
            <a:pPr lvl="1"/>
            <a:r>
              <a:rPr lang="en-US" dirty="0" smtClean="0"/>
              <a:t>GUI &amp; Features</a:t>
            </a:r>
          </a:p>
          <a:p>
            <a:pPr lvl="1"/>
            <a:r>
              <a:rPr lang="en-US" dirty="0" smtClean="0"/>
              <a:t>Classification</a:t>
            </a:r>
            <a:endParaRPr lang="en-US" dirty="0" smtClean="0"/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174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-381000"/>
            <a:ext cx="9144001" cy="13716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1143001"/>
            <a:ext cx="11734800" cy="5562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W</a:t>
            </a:r>
            <a:r>
              <a:rPr lang="en-US" dirty="0"/>
              <a:t>. </a:t>
            </a:r>
            <a:r>
              <a:rPr lang="en-US" dirty="0" err="1"/>
              <a:t>Enck</a:t>
            </a:r>
            <a:r>
              <a:rPr lang="en-US" dirty="0"/>
              <a:t>, M. </a:t>
            </a:r>
            <a:r>
              <a:rPr lang="en-US" dirty="0" err="1"/>
              <a:t>Ongtang</a:t>
            </a:r>
            <a:r>
              <a:rPr lang="en-US" dirty="0"/>
              <a:t>, and P. McDaniel. “On lightweight mobile phone application certification,” in </a:t>
            </a:r>
            <a:r>
              <a:rPr lang="en-US" i="1" dirty="0"/>
              <a:t>Proceedings of the 16th ACM conference on Computer and communications security</a:t>
            </a:r>
            <a:r>
              <a:rPr lang="en-US" dirty="0"/>
              <a:t>, pp. 235–245, 2009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dirty="0"/>
              <a:t>. Peng, C. Gates, B. </a:t>
            </a:r>
            <a:r>
              <a:rPr lang="en-US" dirty="0" err="1"/>
              <a:t>Sarma</a:t>
            </a:r>
            <a:r>
              <a:rPr lang="en-US" dirty="0"/>
              <a:t>, N. Li, Y. Qi, R. </a:t>
            </a:r>
            <a:r>
              <a:rPr lang="en-US" dirty="0" err="1"/>
              <a:t>Potharaju</a:t>
            </a:r>
            <a:r>
              <a:rPr lang="en-US" dirty="0"/>
              <a:t>, C. Nita-</a:t>
            </a:r>
            <a:r>
              <a:rPr lang="en-US" dirty="0" err="1"/>
              <a:t>Rotaru</a:t>
            </a:r>
            <a:r>
              <a:rPr lang="en-US" dirty="0"/>
              <a:t>, and I. Molloy. Using probabilistic generative models for ranking risks of Android apps. In </a:t>
            </a:r>
            <a:r>
              <a:rPr lang="en-US" i="1" dirty="0"/>
              <a:t>Proceedings of the 2012 ACM conference on Computer and communications security,</a:t>
            </a:r>
            <a:r>
              <a:rPr lang="en-US" dirty="0"/>
              <a:t> 2012</a:t>
            </a:r>
            <a:r>
              <a:rPr lang="en-US" dirty="0" smtClean="0"/>
              <a:t>.</a:t>
            </a:r>
          </a:p>
          <a:p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/>
              <a:t>Pratim</a:t>
            </a:r>
            <a:r>
              <a:rPr lang="en-US" dirty="0"/>
              <a:t> </a:t>
            </a:r>
            <a:r>
              <a:rPr lang="en-US" dirty="0" err="1"/>
              <a:t>Sarma</a:t>
            </a:r>
            <a:r>
              <a:rPr lang="en-US" dirty="0"/>
              <a:t>, N. Li, C. Gates, R. </a:t>
            </a:r>
            <a:r>
              <a:rPr lang="en-US" dirty="0" err="1"/>
              <a:t>Potharaju</a:t>
            </a:r>
            <a:r>
              <a:rPr lang="en-US" dirty="0"/>
              <a:t>, C. Nita-</a:t>
            </a:r>
            <a:r>
              <a:rPr lang="en-US" dirty="0" err="1"/>
              <a:t>Rotaru</a:t>
            </a:r>
            <a:r>
              <a:rPr lang="en-US" dirty="0"/>
              <a:t> and I. Molloy, "Android permissions: a perspective combining risks and benefits", </a:t>
            </a:r>
            <a:r>
              <a:rPr lang="en-US" i="1" dirty="0"/>
              <a:t>SACMAT '12 Proceedings of the 17th ACM symposium on Access Control Models and Technologies</a:t>
            </a:r>
            <a:r>
              <a:rPr lang="en-US" dirty="0"/>
              <a:t>, pp. 13-22, 2012</a:t>
            </a:r>
            <a:r>
              <a:rPr lang="en-US" dirty="0" smtClean="0"/>
              <a:t>.</a:t>
            </a:r>
          </a:p>
          <a:p>
            <a:r>
              <a:rPr lang="en-US" dirty="0" err="1"/>
              <a:t>Kurniawan</a:t>
            </a:r>
            <a:r>
              <a:rPr lang="en-US" dirty="0"/>
              <a:t>, Harry, </a:t>
            </a:r>
            <a:r>
              <a:rPr lang="en-US" dirty="0" err="1"/>
              <a:t>Yusep</a:t>
            </a:r>
            <a:r>
              <a:rPr lang="en-US" dirty="0"/>
              <a:t> </a:t>
            </a:r>
            <a:r>
              <a:rPr lang="en-US" dirty="0" err="1"/>
              <a:t>Rosmansyah</a:t>
            </a:r>
            <a:r>
              <a:rPr lang="en-US" dirty="0"/>
              <a:t>, and </a:t>
            </a:r>
            <a:r>
              <a:rPr lang="en-US" dirty="0" err="1"/>
              <a:t>Budiman</a:t>
            </a:r>
            <a:r>
              <a:rPr lang="en-US" dirty="0"/>
              <a:t> </a:t>
            </a:r>
            <a:r>
              <a:rPr lang="en-US" dirty="0" err="1"/>
              <a:t>Dabarsyah</a:t>
            </a:r>
            <a:r>
              <a:rPr lang="en-US" dirty="0"/>
              <a:t>. "Android Anomaly Detection System Using Machine Learning Classification". </a:t>
            </a:r>
            <a:r>
              <a:rPr lang="en-US" i="1" dirty="0"/>
              <a:t>2015 International Conf. Electrical Engineering And </a:t>
            </a:r>
            <a:r>
              <a:rPr lang="en-US" i="1" dirty="0" err="1"/>
              <a:t>Infomatics</a:t>
            </a:r>
            <a:r>
              <a:rPr lang="en-US" i="1" dirty="0"/>
              <a:t> (ICEEI)</a:t>
            </a:r>
            <a:r>
              <a:rPr lang="en-US" dirty="0"/>
              <a:t>. Bali: IEEE, 2015. 288-293. Print.</a:t>
            </a:r>
          </a:p>
          <a:p>
            <a:pPr lvl="0"/>
            <a:r>
              <a:rPr lang="en-US" dirty="0" smtClean="0"/>
              <a:t>Y</a:t>
            </a:r>
            <a:r>
              <a:rPr lang="en-US" dirty="0"/>
              <a:t>. Zhou, Z. Wang, W. Zhou, and X. Jiang. Hey, You, Get off of My Market: Detecting Malicious Apps in Official and Alternative Android Markets. NDSS, 2012</a:t>
            </a:r>
            <a:r>
              <a:rPr lang="en-US" dirty="0" smtClean="0"/>
              <a:t>.</a:t>
            </a:r>
          </a:p>
          <a:p>
            <a:r>
              <a:rPr lang="en-US" dirty="0" smtClean="0"/>
              <a:t>Z</a:t>
            </a:r>
            <a:r>
              <a:rPr lang="en-US" dirty="0"/>
              <a:t>. Yang, M. Yang, Y. Zhang, G. </a:t>
            </a:r>
            <a:r>
              <a:rPr lang="en-US" dirty="0" err="1"/>
              <a:t>Gu</a:t>
            </a:r>
            <a:r>
              <a:rPr lang="en-US" dirty="0"/>
              <a:t>, P. Ning and X. Wang, "</a:t>
            </a:r>
            <a:r>
              <a:rPr lang="en-US" dirty="0" err="1"/>
              <a:t>AppIntent</a:t>
            </a:r>
            <a:r>
              <a:rPr lang="en-US" dirty="0"/>
              <a:t>: analyzing sensitive data transmission in android for privacy leakage detection", in </a:t>
            </a:r>
            <a:r>
              <a:rPr lang="en-US" i="1" dirty="0"/>
              <a:t>Proc. 2013 ACM SIGSAC conf. on Computer &amp; communications security</a:t>
            </a:r>
            <a:r>
              <a:rPr lang="en-US" dirty="0"/>
              <a:t>, 2013, pp. 1043-1054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</a:t>
            </a:r>
            <a:r>
              <a:rPr lang="en-US" dirty="0"/>
              <a:t>. Ferreira, V. </a:t>
            </a:r>
            <a:r>
              <a:rPr lang="en-US" dirty="0" err="1"/>
              <a:t>Kostakos</a:t>
            </a:r>
            <a:r>
              <a:rPr lang="en-US" dirty="0"/>
              <a:t>, A. Beresford, J. </a:t>
            </a:r>
            <a:r>
              <a:rPr lang="en-US" dirty="0" err="1"/>
              <a:t>Lindqvist</a:t>
            </a:r>
            <a:r>
              <a:rPr lang="en-US" dirty="0"/>
              <a:t> and A. </a:t>
            </a:r>
            <a:r>
              <a:rPr lang="en-US" dirty="0" err="1"/>
              <a:t>Dey</a:t>
            </a:r>
            <a:r>
              <a:rPr lang="en-US" dirty="0"/>
              <a:t>, "</a:t>
            </a:r>
            <a:r>
              <a:rPr lang="en-US" dirty="0" err="1"/>
              <a:t>Securacy</a:t>
            </a:r>
            <a:r>
              <a:rPr lang="en-US" dirty="0"/>
              <a:t>: an empirical investigation of Android applications' network usage, privacy and security", in </a:t>
            </a:r>
            <a:r>
              <a:rPr lang="en-US" i="1" dirty="0"/>
              <a:t>Proc. 8th ACM Conf. on Security &amp; Privacy in Wireless and Mobile Networks</a:t>
            </a:r>
            <a:r>
              <a:rPr lang="en-US" dirty="0"/>
              <a:t>, 2015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Demsar</a:t>
            </a:r>
            <a:r>
              <a:rPr lang="en-US" dirty="0" smtClean="0"/>
              <a:t> </a:t>
            </a:r>
            <a:r>
              <a:rPr lang="en-US" dirty="0"/>
              <a:t>J, </a:t>
            </a:r>
            <a:r>
              <a:rPr lang="en-US" dirty="0" err="1"/>
              <a:t>Curk</a:t>
            </a:r>
            <a:r>
              <a:rPr lang="en-US" dirty="0"/>
              <a:t> T, </a:t>
            </a:r>
            <a:r>
              <a:rPr lang="en-US" dirty="0" err="1"/>
              <a:t>Erjavec</a:t>
            </a:r>
            <a:r>
              <a:rPr lang="en-US" dirty="0"/>
              <a:t> A, </a:t>
            </a:r>
            <a:r>
              <a:rPr lang="en-US" dirty="0" err="1"/>
              <a:t>Gorup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dirty="0"/>
              <a:t>, </a:t>
            </a:r>
            <a:r>
              <a:rPr lang="en-US" dirty="0" err="1"/>
              <a:t>Hocevar</a:t>
            </a:r>
            <a:r>
              <a:rPr lang="en-US" dirty="0"/>
              <a:t> T, </a:t>
            </a:r>
            <a:r>
              <a:rPr lang="en-US" dirty="0" err="1"/>
              <a:t>Milutinovic</a:t>
            </a:r>
            <a:r>
              <a:rPr lang="en-US" dirty="0"/>
              <a:t> M, </a:t>
            </a:r>
            <a:r>
              <a:rPr lang="en-US" dirty="0" err="1"/>
              <a:t>Mozina</a:t>
            </a:r>
            <a:r>
              <a:rPr lang="en-US" dirty="0"/>
              <a:t> M, </a:t>
            </a:r>
            <a:r>
              <a:rPr lang="en-US" dirty="0" err="1"/>
              <a:t>Polajnar</a:t>
            </a:r>
            <a:r>
              <a:rPr lang="en-US" dirty="0"/>
              <a:t> M, </a:t>
            </a:r>
            <a:r>
              <a:rPr lang="en-US" dirty="0" err="1"/>
              <a:t>Toplak</a:t>
            </a:r>
            <a:r>
              <a:rPr lang="en-US" dirty="0"/>
              <a:t> M, </a:t>
            </a:r>
            <a:r>
              <a:rPr lang="en-US" dirty="0" err="1"/>
              <a:t>Staric</a:t>
            </a:r>
            <a:r>
              <a:rPr lang="en-US" dirty="0"/>
              <a:t> A, </a:t>
            </a:r>
            <a:r>
              <a:rPr lang="en-US" dirty="0" err="1"/>
              <a:t>Stajdohar</a:t>
            </a:r>
            <a:r>
              <a:rPr lang="en-US" dirty="0"/>
              <a:t> M, </a:t>
            </a:r>
            <a:r>
              <a:rPr lang="en-US" dirty="0" err="1"/>
              <a:t>Umek</a:t>
            </a:r>
            <a:r>
              <a:rPr lang="en-US" dirty="0"/>
              <a:t> L, </a:t>
            </a:r>
            <a:r>
              <a:rPr lang="en-US" dirty="0" err="1"/>
              <a:t>Zagar</a:t>
            </a:r>
            <a:r>
              <a:rPr lang="en-US" dirty="0"/>
              <a:t> L, </a:t>
            </a:r>
            <a:r>
              <a:rPr lang="en-US" dirty="0" err="1"/>
              <a:t>Zbontar</a:t>
            </a:r>
            <a:r>
              <a:rPr lang="en-US" dirty="0"/>
              <a:t> J, </a:t>
            </a:r>
            <a:r>
              <a:rPr lang="en-US" dirty="0" err="1"/>
              <a:t>Zitnik</a:t>
            </a:r>
            <a:r>
              <a:rPr lang="en-US" dirty="0"/>
              <a:t> M, </a:t>
            </a:r>
            <a:r>
              <a:rPr lang="en-US" dirty="0" err="1"/>
              <a:t>Zupan</a:t>
            </a:r>
            <a:r>
              <a:rPr lang="en-US" dirty="0"/>
              <a:t> B (2013) </a:t>
            </a:r>
            <a:r>
              <a:rPr lang="en-US" dirty="0" smtClean="0"/>
              <a:t>”Orange: Data Mining Toolbox in Python”. </a:t>
            </a:r>
            <a:r>
              <a:rPr lang="en-US" dirty="0"/>
              <a:t>Journal of Machine Learning Research 14(Aug):2349−2353.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Android users cannot easily distinguish between safe, risky, and malicious applications.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Risk posed by permissions often unclear</a:t>
            </a:r>
          </a:p>
          <a:p>
            <a:r>
              <a:rPr lang="en-US" dirty="0" smtClean="0"/>
              <a:t>Not informed about advertisers who may collect user data</a:t>
            </a:r>
          </a:p>
          <a:p>
            <a:r>
              <a:rPr lang="en-US" dirty="0" smtClean="0"/>
              <a:t>The Google Play store is not as safe as it appears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Kirin (</a:t>
            </a:r>
            <a:r>
              <a:rPr lang="en-US" dirty="0" err="1" smtClean="0"/>
              <a:t>Enck</a:t>
            </a:r>
            <a:r>
              <a:rPr lang="en-US" dirty="0" smtClean="0"/>
              <a:t> et al.), Peng et al.’s probabilistic generative models, and </a:t>
            </a:r>
            <a:r>
              <a:rPr lang="en-US" dirty="0" err="1" smtClean="0"/>
              <a:t>Sarma</a:t>
            </a:r>
            <a:r>
              <a:rPr lang="en-US" dirty="0" smtClean="0"/>
              <a:t> et al.’s benefit adjusted risk signals </a:t>
            </a:r>
            <a:r>
              <a:rPr lang="en-US" dirty="0" smtClean="0"/>
              <a:t>determine </a:t>
            </a:r>
            <a:r>
              <a:rPr lang="en-US" dirty="0" smtClean="0"/>
              <a:t>whether an app is malicious by examining </a:t>
            </a:r>
            <a:r>
              <a:rPr lang="en-US" dirty="0" smtClean="0"/>
              <a:t>permissions</a:t>
            </a:r>
          </a:p>
          <a:p>
            <a:r>
              <a:rPr lang="en-US" dirty="0" err="1"/>
              <a:t>Kurniawan</a:t>
            </a:r>
            <a:r>
              <a:rPr lang="en-US" dirty="0"/>
              <a:t> </a:t>
            </a:r>
            <a:r>
              <a:rPr lang="en-US" dirty="0" smtClean="0"/>
              <a:t>et al. use machine learning classification that takes into account network activity and battery status to identify malicious apps</a:t>
            </a:r>
            <a:endParaRPr lang="en-US" dirty="0" smtClean="0"/>
          </a:p>
          <a:p>
            <a:r>
              <a:rPr lang="en-US" dirty="0" err="1" smtClean="0"/>
              <a:t>DroidRanger</a:t>
            </a:r>
            <a:r>
              <a:rPr lang="en-US" dirty="0" smtClean="0"/>
              <a:t> (Zhou et al.) uses </a:t>
            </a:r>
            <a:r>
              <a:rPr lang="en-US" dirty="0" smtClean="0"/>
              <a:t>static and dynamic analysis on large datasets</a:t>
            </a:r>
          </a:p>
          <a:p>
            <a:r>
              <a:rPr lang="en-US" dirty="0" err="1" smtClean="0"/>
              <a:t>AppIntent</a:t>
            </a:r>
            <a:r>
              <a:rPr lang="en-US" dirty="0" smtClean="0"/>
              <a:t> (Yang et al.) is </a:t>
            </a:r>
            <a:r>
              <a:rPr lang="en-US" dirty="0" smtClean="0"/>
              <a:t>a tool to assist experts in locating the origins of data transmission</a:t>
            </a:r>
          </a:p>
          <a:p>
            <a:r>
              <a:rPr lang="en-US" dirty="0" err="1" smtClean="0"/>
              <a:t>Securacy</a:t>
            </a:r>
            <a:r>
              <a:rPr lang="en-US" dirty="0" smtClean="0"/>
              <a:t> (Ferreira et al.) is </a:t>
            </a:r>
            <a:r>
              <a:rPr lang="en-US" dirty="0" smtClean="0"/>
              <a:t>user-driven and relies on ratings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9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2590799"/>
            <a:ext cx="9134391" cy="4114801"/>
          </a:xfrm>
        </p:spPr>
        <p:txBody>
          <a:bodyPr/>
          <a:lstStyle/>
          <a:p>
            <a:r>
              <a:rPr lang="en-US" dirty="0" smtClean="0"/>
              <a:t>Take very few factors into </a:t>
            </a:r>
            <a:r>
              <a:rPr lang="en-US" dirty="0" smtClean="0"/>
              <a:t>consideration</a:t>
            </a:r>
            <a:endParaRPr lang="en-US" dirty="0"/>
          </a:p>
          <a:p>
            <a:r>
              <a:rPr lang="en-US" dirty="0" smtClean="0"/>
              <a:t> Some </a:t>
            </a:r>
            <a:r>
              <a:rPr lang="en-US" dirty="0" smtClean="0"/>
              <a:t>require intervention of </a:t>
            </a:r>
            <a:r>
              <a:rPr lang="en-US" dirty="0" smtClean="0"/>
              <a:t>users/experts</a:t>
            </a:r>
          </a:p>
          <a:p>
            <a:r>
              <a:rPr lang="en-US" dirty="0" smtClean="0"/>
              <a:t>Designed </a:t>
            </a:r>
            <a:r>
              <a:rPr lang="en-US" dirty="0" smtClean="0"/>
              <a:t>to detect only </a:t>
            </a:r>
            <a:r>
              <a:rPr lang="en-US" dirty="0" smtClean="0"/>
              <a:t>malware, not threats to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2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into account multiple features that affect user security and privacy</a:t>
            </a:r>
          </a:p>
          <a:p>
            <a:r>
              <a:rPr lang="en-US" dirty="0" smtClean="0"/>
              <a:t>Evaluate without user intervention</a:t>
            </a:r>
          </a:p>
          <a:p>
            <a:r>
              <a:rPr lang="en-US" dirty="0" smtClean="0"/>
              <a:t>Detect not only malicious apps, but also privacy risks</a:t>
            </a:r>
          </a:p>
          <a:p>
            <a:r>
              <a:rPr lang="en-US" dirty="0" smtClean="0"/>
              <a:t>Provide an easy-to-understand user interface suitable for average users, not just security experts</a:t>
            </a:r>
          </a:p>
          <a:p>
            <a:r>
              <a:rPr lang="en-US" dirty="0" smtClean="0"/>
              <a:t>Assist users in taking smart steps to improve their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2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r="4690"/>
          <a:stretch>
            <a:fillRect/>
          </a:stretch>
        </p:blipFill>
        <p:spPr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604" y="1371600"/>
            <a:ext cx="3596607" cy="2667000"/>
          </a:xfrm>
        </p:spPr>
        <p:txBody>
          <a:bodyPr/>
          <a:lstStyle/>
          <a:p>
            <a:r>
              <a:rPr lang="en-US" dirty="0" smtClean="0"/>
              <a:t>Framework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2413" y="2743200"/>
            <a:ext cx="9134391" cy="3276600"/>
          </a:xfrm>
        </p:spPr>
        <p:txBody>
          <a:bodyPr/>
          <a:lstStyle/>
          <a:p>
            <a:r>
              <a:rPr lang="en-US" dirty="0" smtClean="0"/>
              <a:t>Allow users to check security of installed apps with easy-to-use GUI</a:t>
            </a:r>
          </a:p>
          <a:p>
            <a:r>
              <a:rPr lang="en-US" dirty="0" smtClean="0"/>
              <a:t>Display list of permissions required by app with explanations</a:t>
            </a:r>
          </a:p>
          <a:p>
            <a:r>
              <a:rPr lang="en-US" dirty="0" smtClean="0"/>
              <a:t>Allow users to revoke dangerous permissions (Android 6.0 and above)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617" y="1255295"/>
            <a:ext cx="3192795" cy="4566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11" y="1255295"/>
            <a:ext cx="2590801" cy="4612161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12" y="1219200"/>
            <a:ext cx="2590800" cy="4602627"/>
          </a:xfrm>
          <a:prstGeom prst="rect">
            <a:avLst/>
          </a:prstGeom>
        </p:spPr>
      </p:pic>
      <p:graphicFrame>
        <p:nvGraphicFramePr>
          <p:cNvPr id="3" name="Content Placeholder 2" descr="Alternating Flow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190982"/>
              </p:ext>
            </p:extLst>
          </p:nvPr>
        </p:nvGraphicFramePr>
        <p:xfrm>
          <a:off x="1522413" y="838201"/>
          <a:ext cx="9134475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560028" y="-342899"/>
            <a:ext cx="9144001" cy="1371600"/>
          </a:xfrm>
        </p:spPr>
        <p:txBody>
          <a:bodyPr/>
          <a:lstStyle/>
          <a:p>
            <a:r>
              <a:rPr lang="en-US" dirty="0" smtClean="0"/>
              <a:t>GUI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780</Words>
  <Application>Microsoft Office PowerPoint</Application>
  <PresentationFormat>Custom</PresentationFormat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Digital Blue Tunnel 16x9</vt:lpstr>
      <vt:lpstr>Android Application Permission Manager: Informing, Empowering, and Protecting Users </vt:lpstr>
      <vt:lpstr>Outline</vt:lpstr>
      <vt:lpstr>The Problem:</vt:lpstr>
      <vt:lpstr>Previous Work</vt:lpstr>
      <vt:lpstr>Previous Work</vt:lpstr>
      <vt:lpstr>Goals</vt:lpstr>
      <vt:lpstr>Framework Overview</vt:lpstr>
      <vt:lpstr>Features</vt:lpstr>
      <vt:lpstr>GUI</vt:lpstr>
      <vt:lpstr>Classification Factors</vt:lpstr>
      <vt:lpstr>Classification Method</vt:lpstr>
      <vt:lpstr>Progress: the Research</vt:lpstr>
      <vt:lpstr>Progress: the App</vt:lpstr>
      <vt:lpstr>Progress: the Data</vt:lpstr>
      <vt:lpstr>Data Table</vt:lpstr>
      <vt:lpstr>Progress: the Classification</vt:lpstr>
      <vt:lpstr>Progress: the Paper</vt:lpstr>
      <vt:lpstr>What’s Next</vt:lpstr>
      <vt:lpstr>Conclusion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2016-06-23T12:11:08Z</dcterms:created>
  <dcterms:modified xsi:type="dcterms:W3CDTF">2016-06-24T19:13:59Z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